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17" r:id="rId4"/>
    <p:sldId id="1118" r:id="rId5"/>
    <p:sldId id="1119" r:id="rId6"/>
    <p:sldId id="1120" r:id="rId7"/>
    <p:sldId id="1121" r:id="rId8"/>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1E9657"/>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varScale="1">
        <p:scale>
          <a:sx n="115" d="100"/>
          <a:sy n="115" d="100"/>
        </p:scale>
        <p:origin x="690" y="10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12/12/2023</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812347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896121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139057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1504458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308149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9755" y="3136288"/>
            <a:ext cx="10363201" cy="1470025"/>
          </a:xfrm>
        </p:spPr>
        <p:txBody>
          <a:bodyPr/>
          <a:lstStyle/>
          <a:p>
            <a:r>
              <a:rPr lang="en-US" sz="3600" dirty="0">
                <a:solidFill>
                  <a:schemeClr val="tx1"/>
                </a:solidFill>
              </a:rPr>
              <a:t>SA Questions to RAN for the joint session</a:t>
            </a:r>
          </a:p>
        </p:txBody>
      </p:sp>
      <p:sp>
        <p:nvSpPr>
          <p:cNvPr id="7" name="TextBox 6">
            <a:extLst>
              <a:ext uri="{FF2B5EF4-FFF2-40B4-BE49-F238E27FC236}">
                <a16:creationId xmlns:a16="http://schemas.microsoft.com/office/drawing/2014/main" id="{BD4C07CE-5B29-4702-9D1C-D0C398AA13C3}"/>
              </a:ext>
            </a:extLst>
          </p:cNvPr>
          <p:cNvSpPr txBox="1"/>
          <p:nvPr/>
        </p:nvSpPr>
        <p:spPr>
          <a:xfrm>
            <a:off x="5622284" y="822255"/>
            <a:ext cx="6460672"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TSG SA Meeting #102	</a:t>
            </a:r>
            <a:r>
              <a:rPr lang="en-GB" sz="1463" b="1" dirty="0">
                <a:solidFill>
                  <a:srgbClr val="0066FF"/>
                </a:solidFill>
                <a:latin typeface="Arial" panose="020B0604020202020204" pitchFamily="34" charset="0"/>
                <a:ea typeface="SimSun" panose="02010600030101010101" pitchFamily="2" charset="-122"/>
              </a:rPr>
              <a:t>SP-231694</a:t>
            </a:r>
            <a:endParaRPr lang="en-US" sz="1100" dirty="0">
              <a:solidFill>
                <a:srgbClr val="0066FF"/>
              </a:solidFill>
              <a:latin typeface="Times New Roman" panose="02020603050405020304" pitchFamily="18" charset="0"/>
              <a:ea typeface="SimSun" panose="02010600030101010101" pitchFamily="2" charset="-122"/>
            </a:endParaRPr>
          </a:p>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December 11 – 15, 2023</a:t>
            </a:r>
            <a:r>
              <a:rPr lang="en-GB" sz="1463" b="1">
                <a:solidFill>
                  <a:srgbClr val="000000"/>
                </a:solidFill>
                <a:latin typeface="Arial" panose="020B0604020202020204" pitchFamily="34" charset="0"/>
                <a:ea typeface="SimSun" panose="02010600030101010101" pitchFamily="2" charset="-122"/>
              </a:rPr>
              <a:t>	was </a:t>
            </a:r>
            <a:r>
              <a:rPr lang="en-US" sz="1463" b="1">
                <a:solidFill>
                  <a:srgbClr val="000000"/>
                </a:solidFill>
                <a:latin typeface="Arial" panose="020B0604020202020204" pitchFamily="34" charset="0"/>
                <a:ea typeface="SimSun" panose="02010600030101010101" pitchFamily="2" charset="-122"/>
              </a:rPr>
              <a:t>SP-231686</a:t>
            </a:r>
            <a:endParaRPr lang="en-US" sz="1463" b="1" dirty="0">
              <a:solidFill>
                <a:srgbClr val="000000"/>
              </a:solidFill>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1788460" y="435844"/>
            <a:ext cx="8243046" cy="929308"/>
          </a:xfrm>
        </p:spPr>
        <p:txBody>
          <a:bodyPr wrap="square" anchor="ctr">
            <a:normAutofit fontScale="90000"/>
          </a:bodyPr>
          <a:lstStyle/>
          <a:p>
            <a:r>
              <a:rPr lang="en-US" dirty="0" err="1">
                <a:solidFill>
                  <a:schemeClr val="tx1"/>
                </a:solidFill>
              </a:rPr>
              <a:t>FS_AmbientIoT</a:t>
            </a:r>
            <a:br>
              <a:rPr lang="en-US" dirty="0">
                <a:solidFill>
                  <a:schemeClr val="tx1"/>
                </a:solidFill>
              </a:rPr>
            </a:br>
            <a:r>
              <a:rPr lang="en-US" sz="2200" dirty="0">
                <a:solidFill>
                  <a:schemeClr val="tx1"/>
                </a:solidFill>
              </a:rPr>
              <a:t>Study on Architecture support of Ambient power-enabled Internet of Things</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265060" y="1558589"/>
            <a:ext cx="11289846" cy="4988859"/>
          </a:xfrm>
        </p:spPr>
        <p:txBody>
          <a:bodyPr/>
          <a:lstStyle/>
          <a:p>
            <a:pPr>
              <a:lnSpc>
                <a:spcPct val="110000"/>
              </a:lnSpc>
              <a:defRPr/>
            </a:pPr>
            <a:r>
              <a:rPr lang="en-US" sz="2000" dirty="0">
                <a:solidFill>
                  <a:srgbClr val="FF0000"/>
                </a:solidFill>
              </a:rPr>
              <a:t>SA Assumption</a:t>
            </a:r>
            <a:r>
              <a:rPr lang="en-US" sz="2000" dirty="0"/>
              <a:t>: Ambient IoT has been included in the RAN R19 package as study with checkpoint in Dec 2024 on whether to proceed with normative work. </a:t>
            </a:r>
          </a:p>
          <a:p>
            <a:pPr>
              <a:lnSpc>
                <a:spcPct val="110000"/>
              </a:lnSpc>
              <a:defRPr/>
            </a:pPr>
            <a:endParaRPr lang="en-US" sz="2000" dirty="0"/>
          </a:p>
          <a:p>
            <a:pPr>
              <a:lnSpc>
                <a:spcPct val="110000"/>
              </a:lnSpc>
              <a:defRPr/>
            </a:pPr>
            <a:r>
              <a:rPr lang="en-US" sz="2000" dirty="0">
                <a:solidFill>
                  <a:srgbClr val="FF0000"/>
                </a:solidFill>
              </a:rPr>
              <a:t>SA Question</a:t>
            </a:r>
            <a:r>
              <a:rPr lang="en-US" sz="2000" dirty="0"/>
              <a:t>: RAN to provide input on different Ambient IoT device type(s) and </a:t>
            </a:r>
            <a:r>
              <a:rPr lang="en-US" sz="2000" dirty="0" err="1"/>
              <a:t>topolog</a:t>
            </a:r>
            <a:r>
              <a:rPr lang="en-US" sz="2000" dirty="0"/>
              <a:t>(</a:t>
            </a:r>
            <a:r>
              <a:rPr lang="en-US" sz="2000" dirty="0" err="1"/>
              <a:t>ies</a:t>
            </a:r>
            <a:r>
              <a:rPr lang="en-US" sz="2000" dirty="0"/>
              <a:t>) to be supported by RAN in R19?</a:t>
            </a:r>
          </a:p>
          <a:p>
            <a:pPr>
              <a:lnSpc>
                <a:spcPct val="110000"/>
              </a:lnSpc>
              <a:defRPr/>
            </a:pPr>
            <a:endParaRPr lang="en-US" sz="2000" dirty="0"/>
          </a:p>
          <a:p>
            <a:pPr>
              <a:lnSpc>
                <a:spcPct val="110000"/>
              </a:lnSpc>
              <a:defRPr/>
            </a:pPr>
            <a:r>
              <a:rPr lang="en-US" sz="2000" dirty="0">
                <a:solidFill>
                  <a:srgbClr val="FF0000"/>
                </a:solidFill>
              </a:rPr>
              <a:t>RAN Answers</a:t>
            </a:r>
            <a:r>
              <a:rPr lang="en-US" sz="2000" dirty="0"/>
              <a:t>: </a:t>
            </a:r>
          </a:p>
          <a:p>
            <a:pPr lvl="1">
              <a:lnSpc>
                <a:spcPct val="110000"/>
              </a:lnSpc>
              <a:defRPr/>
            </a:pPr>
            <a:r>
              <a:rPr lang="en-US" sz="1568" dirty="0"/>
              <a:t>SA assumption is confirmed by RAN</a:t>
            </a:r>
          </a:p>
          <a:p>
            <a:pPr lvl="1">
              <a:lnSpc>
                <a:spcPct val="110000"/>
              </a:lnSpc>
              <a:defRPr/>
            </a:pPr>
            <a:r>
              <a:rPr lang="en-US" sz="1568" dirty="0"/>
              <a:t>2 power consumption being considered. Further discussion ongoing. </a:t>
            </a:r>
          </a:p>
          <a:p>
            <a:pPr lvl="1">
              <a:lnSpc>
                <a:spcPct val="110000"/>
              </a:lnSpc>
              <a:defRPr/>
            </a:pPr>
            <a:r>
              <a:rPr lang="en-US" sz="1568" dirty="0"/>
              <a:t>No RRC state, no cell selection/reselection. </a:t>
            </a:r>
          </a:p>
          <a:p>
            <a:pPr lvl="1">
              <a:lnSpc>
                <a:spcPct val="110000"/>
              </a:lnSpc>
              <a:defRPr/>
            </a:pPr>
            <a:r>
              <a:rPr lang="en-US" sz="1568" dirty="0"/>
              <a:t>Topology 1 &amp; 2 for now. Further discussion ongoing.   </a:t>
            </a:r>
          </a:p>
          <a:p>
            <a:pPr lvl="1">
              <a:lnSpc>
                <a:spcPct val="110000"/>
              </a:lnSpc>
              <a:defRPr/>
            </a:pPr>
            <a:r>
              <a:rPr lang="en-US" sz="1568" dirty="0"/>
              <a:t>RAN to provide more details by Wed Lunch. </a:t>
            </a:r>
          </a:p>
          <a:p>
            <a:pPr lvl="1">
              <a:lnSpc>
                <a:spcPct val="110000"/>
              </a:lnSpc>
              <a:defRPr/>
            </a:pPr>
            <a:r>
              <a:rPr lang="en-US" sz="1568" dirty="0"/>
              <a:t>SA to check RP-233983 for proposed way forward (not officially endorsed). </a:t>
            </a:r>
          </a:p>
          <a:p>
            <a:pPr>
              <a:lnSpc>
                <a:spcPct val="110000"/>
              </a:lnSpc>
              <a:defRPr/>
            </a:pPr>
            <a:endParaRPr lang="en-US" sz="2000" dirty="0"/>
          </a:p>
          <a:p>
            <a:pPr>
              <a:lnSpc>
                <a:spcPct val="110000"/>
              </a:lnSpc>
              <a:defRPr/>
            </a:pPr>
            <a:endParaRPr lang="en-US" sz="2000" dirty="0"/>
          </a:p>
        </p:txBody>
      </p:sp>
    </p:spTree>
    <p:extLst>
      <p:ext uri="{BB962C8B-B14F-4D97-AF65-F5344CB8AC3E}">
        <p14:creationId xmlns:p14="http://schemas.microsoft.com/office/powerpoint/2010/main" val="171833359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FS_ISAC_ARC</a:t>
            </a:r>
            <a:br>
              <a:rPr lang="en-US" dirty="0">
                <a:solidFill>
                  <a:schemeClr val="tx1"/>
                </a:solidFill>
              </a:rPr>
            </a:br>
            <a:r>
              <a:rPr lang="en-US" sz="2200" dirty="0">
                <a:solidFill>
                  <a:schemeClr val="tx1"/>
                </a:solidFill>
              </a:rPr>
              <a:t>Study on Architecture Enhancement to support Integrated Sensing and Communication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49824"/>
            <a:ext cx="11289846" cy="4410635"/>
          </a:xfrm>
        </p:spPr>
        <p:txBody>
          <a:bodyPr/>
          <a:lstStyle/>
          <a:p>
            <a:r>
              <a:rPr lang="en-US" sz="2000" dirty="0">
                <a:solidFill>
                  <a:srgbClr val="FF0000"/>
                </a:solidFill>
              </a:rPr>
              <a:t>SA Assumption</a:t>
            </a:r>
            <a:r>
              <a:rPr lang="en-US" sz="2000" dirty="0"/>
              <a:t>: Sensing has been included in the RAN R19 package as RAN study on channel modelling study with checkpoint in Sep 2024 on whether study beyond channel modelling will be started in Rel-19. </a:t>
            </a:r>
          </a:p>
          <a:p>
            <a:endParaRPr lang="en-GB" sz="2000" dirty="0"/>
          </a:p>
          <a:p>
            <a:r>
              <a:rPr lang="en-GB" sz="2000" dirty="0">
                <a:solidFill>
                  <a:srgbClr val="FF0000"/>
                </a:solidFill>
              </a:rPr>
              <a:t>Question</a:t>
            </a:r>
            <a:r>
              <a:rPr lang="en-GB" sz="2000" dirty="0"/>
              <a:t> : SA would like to ask RAN’s view whether the monostatic base station based sensing is feasible without any additional (dedicated) RAN WG(s) study/work.</a:t>
            </a:r>
          </a:p>
          <a:p>
            <a:endParaRPr lang="en-GB" sz="2000" dirty="0"/>
          </a:p>
          <a:p>
            <a:r>
              <a:rPr lang="en-GB" sz="2000" dirty="0">
                <a:solidFill>
                  <a:srgbClr val="FF0000"/>
                </a:solidFill>
              </a:rPr>
              <a:t>RAN Answers</a:t>
            </a:r>
            <a:r>
              <a:rPr lang="en-GB" sz="2000" dirty="0"/>
              <a:t>:</a:t>
            </a:r>
          </a:p>
          <a:p>
            <a:pPr lvl="1"/>
            <a:r>
              <a:rPr lang="en-GB" sz="1568" dirty="0"/>
              <a:t>SA assumption is confirmed by RAN. </a:t>
            </a:r>
          </a:p>
          <a:p>
            <a:pPr lvl="1"/>
            <a:r>
              <a:rPr lang="en-GB" sz="1568" dirty="0"/>
              <a:t>RAN is not in position to answer this question at this time. This would be not be discussed in RAN before Sep 2024. </a:t>
            </a:r>
          </a:p>
          <a:p>
            <a:pPr lvl="1"/>
            <a:endParaRPr lang="en-GB" sz="1568" dirty="0"/>
          </a:p>
          <a:p>
            <a:pPr lvl="1"/>
            <a:endParaRPr lang="en-US" sz="1568" dirty="0"/>
          </a:p>
        </p:txBody>
      </p:sp>
    </p:spTree>
    <p:extLst>
      <p:ext uri="{BB962C8B-B14F-4D97-AF65-F5344CB8AC3E}">
        <p14:creationId xmlns:p14="http://schemas.microsoft.com/office/powerpoint/2010/main" val="350273412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FS_AIML_CN</a:t>
            </a:r>
            <a:br>
              <a:rPr lang="en-US" dirty="0">
                <a:solidFill>
                  <a:schemeClr val="tx1"/>
                </a:solidFill>
              </a:rPr>
            </a:br>
            <a:r>
              <a:rPr lang="en-US" sz="2200" dirty="0">
                <a:solidFill>
                  <a:schemeClr val="tx1"/>
                </a:solidFill>
              </a:rPr>
              <a:t>Core Network Enhanced Support for Artificial Intelligence (AI)/Machine Learning (ML)</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725284"/>
            <a:ext cx="11289846" cy="4890670"/>
          </a:xfrm>
        </p:spPr>
        <p:txBody>
          <a:bodyPr/>
          <a:lstStyle/>
          <a:p>
            <a:pPr lvl="0"/>
            <a:r>
              <a:rPr lang="en-GB" sz="2400" dirty="0">
                <a:solidFill>
                  <a:srgbClr val="FF0000"/>
                </a:solidFill>
                <a:effectLst/>
                <a:latin typeface="Arial" panose="020B0604020202020204" pitchFamily="34" charset="0"/>
                <a:ea typeface="SimSun" panose="02010600030101010101" pitchFamily="2" charset="-122"/>
              </a:rPr>
              <a:t>Background</a:t>
            </a:r>
            <a:r>
              <a:rPr lang="en-GB" sz="2400" dirty="0">
                <a:effectLst/>
                <a:latin typeface="Arial" panose="020B0604020202020204" pitchFamily="34" charset="0"/>
                <a:ea typeface="SimSun" panose="02010600030101010101" pitchFamily="2" charset="-122"/>
              </a:rPr>
              <a:t>: LS SP-23xxxx</a:t>
            </a:r>
          </a:p>
          <a:p>
            <a:pPr lvl="0"/>
            <a:r>
              <a:rPr lang="en-GB" sz="2400" dirty="0">
                <a:effectLst/>
                <a:latin typeface="Arial" panose="020B0604020202020204" pitchFamily="34" charset="0"/>
                <a:ea typeface="SimSun" panose="02010600030101010101" pitchFamily="2" charset="-122"/>
              </a:rPr>
              <a:t>Is there any requirement(s) in Rel-19 for SA to support AI/ML for air interface and NG-RAN in RAN?</a:t>
            </a:r>
          </a:p>
          <a:p>
            <a:pPr lvl="0"/>
            <a:endParaRPr lang="en-GB" sz="2400" dirty="0">
              <a:solidFill>
                <a:srgbClr val="FF0000"/>
              </a:solidFill>
              <a:latin typeface="Arial" panose="020B0604020202020204" pitchFamily="34" charset="0"/>
              <a:ea typeface="SimSun" panose="02010600030101010101" pitchFamily="2" charset="-122"/>
            </a:endParaRPr>
          </a:p>
          <a:p>
            <a:pPr lvl="0"/>
            <a:r>
              <a:rPr lang="en-GB" sz="2400" dirty="0">
                <a:solidFill>
                  <a:srgbClr val="FF0000"/>
                </a:solidFill>
                <a:latin typeface="Arial" panose="020B0604020202020204" pitchFamily="34" charset="0"/>
                <a:ea typeface="SimSun" panose="02010600030101010101" pitchFamily="2" charset="-122"/>
              </a:rPr>
              <a:t>RAN Answers</a:t>
            </a:r>
            <a:r>
              <a:rPr lang="en-GB" sz="2400" dirty="0">
                <a:latin typeface="Arial" panose="020B0604020202020204" pitchFamily="34" charset="0"/>
                <a:ea typeface="SimSun" panose="02010600030101010101" pitchFamily="2" charset="-122"/>
              </a:rPr>
              <a:t>: </a:t>
            </a:r>
          </a:p>
          <a:p>
            <a:pPr lvl="1"/>
            <a:r>
              <a:rPr lang="en-GB" sz="1600" dirty="0">
                <a:latin typeface="Arial" panose="020B0604020202020204" pitchFamily="34" charset="0"/>
                <a:ea typeface="SimSun" panose="02010600030101010101" pitchFamily="2" charset="-122"/>
              </a:rPr>
              <a:t>Discussed on Monday.</a:t>
            </a:r>
          </a:p>
          <a:p>
            <a:pPr lvl="1"/>
            <a:r>
              <a:rPr lang="en-GB" sz="1600" dirty="0">
                <a:latin typeface="Arial" panose="020B0604020202020204" pitchFamily="34" charset="0"/>
                <a:ea typeface="SimSun" panose="02010600030101010101" pitchFamily="2" charset="-122"/>
              </a:rPr>
              <a:t>No consensus to define (or not define) any requirement. </a:t>
            </a:r>
          </a:p>
          <a:p>
            <a:pPr lvl="1"/>
            <a:r>
              <a:rPr lang="en-GB" sz="1600" dirty="0">
                <a:highlight>
                  <a:srgbClr val="FFFF00"/>
                </a:highlight>
                <a:latin typeface="Arial" panose="020B0604020202020204" pitchFamily="34" charset="0"/>
                <a:ea typeface="SimSun" panose="02010600030101010101" pitchFamily="2" charset="-122"/>
              </a:rPr>
              <a:t>Originally </a:t>
            </a:r>
            <a:r>
              <a:rPr lang="en-GB" sz="1600" dirty="0">
                <a:latin typeface="Arial" panose="020B0604020202020204" pitchFamily="34" charset="0"/>
                <a:ea typeface="SimSun" panose="02010600030101010101" pitchFamily="2" charset="-122"/>
              </a:rPr>
              <a:t>included as part of WID discussion and one checkpoint is Sep 2024. </a:t>
            </a:r>
          </a:p>
          <a:p>
            <a:pPr lvl="1"/>
            <a:r>
              <a:rPr lang="en-GB" sz="1600" dirty="0">
                <a:latin typeface="Arial" panose="020B0604020202020204" pitchFamily="34" charset="0"/>
                <a:ea typeface="SimSun" panose="02010600030101010101" pitchFamily="2" charset="-122"/>
              </a:rPr>
              <a:t>RAN3 starts with study (for 6 months – till Sep 2024) and then switch to normative work. </a:t>
            </a:r>
          </a:p>
        </p:txBody>
      </p:sp>
    </p:spTree>
    <p:extLst>
      <p:ext uri="{BB962C8B-B14F-4D97-AF65-F5344CB8AC3E}">
        <p14:creationId xmlns:p14="http://schemas.microsoft.com/office/powerpoint/2010/main" val="117280960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FS_SLTS</a:t>
            </a:r>
            <a:br>
              <a:rPr lang="en-US" dirty="0">
                <a:solidFill>
                  <a:schemeClr val="tx1"/>
                </a:solidFill>
              </a:rPr>
            </a:br>
            <a:r>
              <a:rPr lang="en-US" sz="2200" dirty="0">
                <a:solidFill>
                  <a:schemeClr val="tx1"/>
                </a:solidFill>
              </a:rPr>
              <a:t>Study on Side link time synchronization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2070847"/>
            <a:ext cx="11289846" cy="4289612"/>
          </a:xfrm>
        </p:spPr>
        <p:txBody>
          <a:bodyPr/>
          <a:lstStyle/>
          <a:p>
            <a:pPr>
              <a:lnSpc>
                <a:spcPct val="110000"/>
              </a:lnSpc>
              <a:defRPr/>
            </a:pPr>
            <a:r>
              <a:rPr lang="en-US" sz="2000" dirty="0"/>
              <a:t>Question 1: Will RAN work on AS-based time synchronization via PC5 in Rel-19?</a:t>
            </a:r>
          </a:p>
          <a:p>
            <a:pPr>
              <a:lnSpc>
                <a:spcPct val="110000"/>
              </a:lnSpc>
              <a:defRPr/>
            </a:pPr>
            <a:r>
              <a:rPr lang="en-US" sz="2000" b="1" dirty="0"/>
              <a:t>RAN Answer: NO</a:t>
            </a:r>
          </a:p>
        </p:txBody>
      </p:sp>
    </p:spTree>
    <p:extLst>
      <p:ext uri="{BB962C8B-B14F-4D97-AF65-F5344CB8AC3E}">
        <p14:creationId xmlns:p14="http://schemas.microsoft.com/office/powerpoint/2010/main" val="126871706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FS_5G_ProSe_Ph3</a:t>
            </a:r>
            <a:br>
              <a:rPr lang="en-US" dirty="0">
                <a:solidFill>
                  <a:schemeClr val="tx1"/>
                </a:solidFill>
              </a:rPr>
            </a:br>
            <a:r>
              <a:rPr lang="en-US" sz="2200" dirty="0">
                <a:solidFill>
                  <a:schemeClr val="tx1"/>
                </a:solidFill>
              </a:rPr>
              <a:t>Study on System Enhancement for Proximity-based Services in 5GS - Phase 3</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76718"/>
            <a:ext cx="11289846" cy="4383741"/>
          </a:xfrm>
        </p:spPr>
        <p:txBody>
          <a:bodyPr/>
          <a:lstStyle/>
          <a:p>
            <a:pPr>
              <a:lnSpc>
                <a:spcPct val="110000"/>
              </a:lnSpc>
              <a:defRPr/>
            </a:pPr>
            <a:r>
              <a:rPr lang="en-GB" sz="2400" b="1" dirty="0"/>
              <a:t>SA has decided to focus on multi-hop and not work on multi-path in Rel-19. </a:t>
            </a:r>
          </a:p>
          <a:p>
            <a:pPr>
              <a:lnSpc>
                <a:spcPct val="110000"/>
              </a:lnSpc>
              <a:defRPr/>
            </a:pPr>
            <a:r>
              <a:rPr lang="en-GB" sz="2400" dirty="0">
                <a:solidFill>
                  <a:srgbClr val="FF0000"/>
                </a:solidFill>
              </a:rPr>
              <a:t>Question</a:t>
            </a:r>
            <a:r>
              <a:rPr lang="en-GB" sz="2400" dirty="0"/>
              <a:t>: Does RAN has L2 UE-to-Network Relay or L2 UE-to-UE Relay to support multi-hop as part of their Rel-19 package?</a:t>
            </a:r>
          </a:p>
          <a:p>
            <a:pPr>
              <a:lnSpc>
                <a:spcPct val="110000"/>
              </a:lnSpc>
              <a:defRPr/>
            </a:pPr>
            <a:r>
              <a:rPr lang="en-GB" sz="2400" dirty="0">
                <a:solidFill>
                  <a:srgbClr val="FF0000"/>
                </a:solidFill>
              </a:rPr>
              <a:t>RAN Answers: </a:t>
            </a:r>
          </a:p>
          <a:p>
            <a:pPr lvl="1">
              <a:lnSpc>
                <a:spcPct val="110000"/>
              </a:lnSpc>
              <a:defRPr/>
            </a:pPr>
            <a:r>
              <a:rPr lang="en-GB" sz="2000" dirty="0"/>
              <a:t>Currently not in RAN Rel-19 package</a:t>
            </a:r>
          </a:p>
          <a:p>
            <a:pPr lvl="1">
              <a:lnSpc>
                <a:spcPct val="110000"/>
              </a:lnSpc>
              <a:defRPr/>
            </a:pPr>
            <a:r>
              <a:rPr lang="en-GB" sz="2000" dirty="0"/>
              <a:t>Strong support and final decision from RAN by </a:t>
            </a:r>
            <a:r>
              <a:rPr lang="en-GB" sz="2000" dirty="0">
                <a:solidFill>
                  <a:srgbClr val="FF0000"/>
                </a:solidFill>
              </a:rPr>
              <a:t>Wed </a:t>
            </a:r>
            <a:r>
              <a:rPr lang="en-GB" sz="2000" dirty="0" err="1">
                <a:solidFill>
                  <a:srgbClr val="FF0000"/>
                </a:solidFill>
              </a:rPr>
              <a:t>EoD</a:t>
            </a:r>
            <a:r>
              <a:rPr lang="en-GB" sz="2000" dirty="0"/>
              <a:t>. </a:t>
            </a:r>
          </a:p>
          <a:p>
            <a:pPr lvl="1">
              <a:lnSpc>
                <a:spcPct val="110000"/>
              </a:lnSpc>
              <a:defRPr/>
            </a:pPr>
            <a:r>
              <a:rPr lang="en-GB" sz="2000" dirty="0"/>
              <a:t>Exception handling (if agreed within RAN), work will only start in Sep, 2024. </a:t>
            </a:r>
          </a:p>
          <a:p>
            <a:pPr marL="495577" lvl="1" indent="0">
              <a:lnSpc>
                <a:spcPct val="110000"/>
              </a:lnSpc>
              <a:buNone/>
              <a:defRPr/>
            </a:pPr>
            <a:endParaRPr lang="en-GB" sz="2000" dirty="0"/>
          </a:p>
          <a:p>
            <a:pPr>
              <a:lnSpc>
                <a:spcPct val="110000"/>
              </a:lnSpc>
              <a:defRPr/>
            </a:pPr>
            <a:endParaRPr lang="en-US" sz="1800" b="1" dirty="0"/>
          </a:p>
        </p:txBody>
      </p:sp>
    </p:spTree>
    <p:extLst>
      <p:ext uri="{BB962C8B-B14F-4D97-AF65-F5344CB8AC3E}">
        <p14:creationId xmlns:p14="http://schemas.microsoft.com/office/powerpoint/2010/main" val="988157928"/>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83725</TotalTime>
  <Words>507</Words>
  <Application>Microsoft Office PowerPoint</Application>
  <PresentationFormat>Widescreen</PresentationFormat>
  <Paragraphs>47</Paragraphs>
  <Slides>6</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 Questions to RAN for the joint session</vt:lpstr>
      <vt:lpstr>FS_AmbientIoT Study on Architecture support of Ambient power-enabled Internet of Things</vt:lpstr>
      <vt:lpstr>FS_ISAC_ARC Study on Architecture Enhancement to support Integrated Sensing and Communication</vt:lpstr>
      <vt:lpstr>FS_AIML_CN Core Network Enhanced Support for Artificial Intelligence (AI)/Machine Learning (ML)</vt:lpstr>
      <vt:lpstr>FS_SLTS Study on Side link time synchronization</vt:lpstr>
      <vt:lpstr>FS_5G_ProSe_Ph3 Study on System Enhancement for Proximity-based Services in 5GS - Phase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23.502_CR4666R2_(Rel-18)_VMR</cp:lastModifiedBy>
  <cp:revision>948</cp:revision>
  <cp:lastPrinted>2023-08-02T08:25:48Z</cp:lastPrinted>
  <dcterms:created xsi:type="dcterms:W3CDTF">2018-05-24T11:49:12Z</dcterms:created>
  <dcterms:modified xsi:type="dcterms:W3CDTF">2023-12-12T16:10:18Z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